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1" r:id="rId6"/>
    <p:sldId id="272" r:id="rId7"/>
    <p:sldId id="273" r:id="rId8"/>
    <p:sldId id="260" r:id="rId9"/>
    <p:sldId id="261" r:id="rId10"/>
    <p:sldId id="262" r:id="rId11"/>
    <p:sldId id="263" r:id="rId12"/>
    <p:sldId id="270" r:id="rId13"/>
    <p:sldId id="274" r:id="rId14"/>
    <p:sldId id="264" r:id="rId15"/>
    <p:sldId id="265" r:id="rId16"/>
    <p:sldId id="266" r:id="rId17"/>
    <p:sldId id="267" r:id="rId18"/>
    <p:sldId id="268" r:id="rId19"/>
  </p:sldIdLst>
  <p:sldSz cx="9144000" cy="5143500" type="screen16x9"/>
  <p:notesSz cx="6858000" cy="9144000"/>
  <p:embeddedFontLs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Raleway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02BF7F"/>
    <a:srgbClr val="02BC7D"/>
    <a:srgbClr val="02C281"/>
    <a:srgbClr val="02C180"/>
    <a:srgbClr val="00B050"/>
    <a:srgbClr val="9ADC70"/>
    <a:srgbClr val="A5EB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97" autoAdjust="0"/>
  </p:normalViewPr>
  <p:slideViewPr>
    <p:cSldViewPr snapToGrid="0">
      <p:cViewPr varScale="1">
        <p:scale>
          <a:sx n="105" d="100"/>
          <a:sy n="105" d="100"/>
        </p:scale>
        <p:origin x="80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9b67937b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9b67937b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8252dc4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8252dc4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961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8252dc4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8252dc4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672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8252dc4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8252dc4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09b67937b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09b67937b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09b67937b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09b67937b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09b67937b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09b67937b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Drone reaches close to the sensor and gets the data from the sensor as planned &lt;- Point to point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Low Power as sensor should function for long periods of time on a single charge as they are placed in remote areas and it is not feasible to retrieve them for charging frequently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Reliable and Error checking -&gt; Transmission occurs once in a specific time duration and this transmission should be reliable else the data received will be </a:t>
            </a:r>
            <a:r>
              <a:rPr lang="en-US" dirty="0" err="1"/>
              <a:t>errorneous</a:t>
            </a:r>
            <a:r>
              <a:rPr lang="en-US" dirty="0"/>
              <a:t> leading to errored predictions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Economic implementation -&gt; Cost effective to implement and the parts required are easily available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Compatibility of BLE for the required task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88252dc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88252dc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541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948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09b67937b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09b67937b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09b67937b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09b67937b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88252dc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f88252dc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ctrTitle" idx="4294967295"/>
          </p:nvPr>
        </p:nvSpPr>
        <p:spPr>
          <a:xfrm>
            <a:off x="596400" y="1065875"/>
            <a:ext cx="79512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Drone - Soil Sensor</a:t>
            </a:r>
            <a:endParaRPr sz="48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Communication</a:t>
            </a:r>
            <a:endParaRPr sz="48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Using BLE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77" name="Google Shape;177;p18"/>
          <p:cNvSpPr txBox="1">
            <a:spLocks noGrp="1"/>
          </p:cNvSpPr>
          <p:nvPr>
            <p:ph type="body" idx="1"/>
          </p:nvPr>
        </p:nvSpPr>
        <p:spPr>
          <a:xfrm>
            <a:off x="472200" y="4299100"/>
            <a:ext cx="83913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/>
              <a:t>Chathura Gunasekara 					 200193U 						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>
            <a:spLocks noGrp="1"/>
          </p:cNvSpPr>
          <p:nvPr>
            <p:ph type="body" idx="1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 err="1"/>
              <a:t>Equipments</a:t>
            </a:r>
            <a:r>
              <a:rPr lang="en-GB" sz="1400" dirty="0"/>
              <a:t>: ESP32 boards, wires, batteries, OLED display, Soil sensor*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dk2"/>
                </a:solidFill>
              </a:rPr>
              <a:t>Parameters to test:</a:t>
            </a:r>
            <a:endParaRPr sz="1400" b="1" dirty="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 dirty="0"/>
              <a:t>Data transmission test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 dirty="0"/>
              <a:t>Handling disturbances in the environment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 dirty="0"/>
              <a:t>Power Usage test</a:t>
            </a:r>
            <a:endParaRPr sz="1400" dirty="0"/>
          </a:p>
        </p:txBody>
      </p:sp>
      <p:pic>
        <p:nvPicPr>
          <p:cNvPr id="222" name="Google Shape;222;p24"/>
          <p:cNvPicPr preferRelativeResize="0"/>
          <p:nvPr/>
        </p:nvPicPr>
        <p:blipFill rotWithShape="1">
          <a:blip r:embed="rId3">
            <a:alphaModFix/>
          </a:blip>
          <a:srcRect l="9670" r="9670"/>
          <a:stretch/>
        </p:blipFill>
        <p:spPr>
          <a:xfrm>
            <a:off x="5146750" y="1184600"/>
            <a:ext cx="1973630" cy="326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 rotWithShape="1">
          <a:blip r:embed="rId4">
            <a:alphaModFix/>
          </a:blip>
          <a:srcRect l="19750" r="19756"/>
          <a:stretch/>
        </p:blipFill>
        <p:spPr>
          <a:xfrm>
            <a:off x="7170362" y="1184600"/>
            <a:ext cx="1973638" cy="326259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4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Setting up a test network</a:t>
            </a:r>
            <a:endParaRPr b="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>
            <a:spLocks noGrp="1"/>
          </p:cNvSpPr>
          <p:nvPr>
            <p:ph type="title"/>
          </p:nvPr>
        </p:nvSpPr>
        <p:spPr>
          <a:xfrm>
            <a:off x="794700" y="551175"/>
            <a:ext cx="7554600" cy="5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Setup</a:t>
            </a:r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body" idx="1"/>
          </p:nvPr>
        </p:nvSpPr>
        <p:spPr>
          <a:xfrm>
            <a:off x="3722913" y="1934052"/>
            <a:ext cx="4238071" cy="2005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Configure 2 ESP boards to work as a client and a server using the BLE protocol.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First validate the code using a local machine and then setup each with an independent power supply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The 2 boards are positioned at a distance of 1m (or less) apart and the test is executed.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Picture 2" descr="A picture containing screenshot, diagram, graphics software, circuit&#10;&#10;Description automatically generated">
            <a:extLst>
              <a:ext uri="{FF2B5EF4-FFF2-40B4-BE49-F238E27FC236}">
                <a16:creationId xmlns:a16="http://schemas.microsoft.com/office/drawing/2014/main" id="{4415EC3E-203E-295C-B090-E77B5595E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13" y="1354475"/>
            <a:ext cx="2224272" cy="31647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729450" y="509164"/>
            <a:ext cx="70101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dirty="0"/>
              <a:t>Basic Client-Server Setup</a:t>
            </a:r>
            <a:endParaRPr sz="2600" dirty="0"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4294967295"/>
          </p:nvPr>
        </p:nvSpPr>
        <p:spPr>
          <a:xfrm>
            <a:off x="729450" y="1262743"/>
            <a:ext cx="7797300" cy="3641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</a:pPr>
            <a:r>
              <a:rPr lang="en-US" sz="1400" dirty="0">
                <a:solidFill>
                  <a:schemeClr val="lt1"/>
                </a:solidFill>
              </a:rPr>
              <a:t>Server Code</a:t>
            </a:r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860527-851C-FE3D-64A8-F3130C5C2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50" y="1733015"/>
            <a:ext cx="3152734" cy="30732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0B200C-16CB-7EF2-7DA6-3C50F3E91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84" y="1733015"/>
            <a:ext cx="2932273" cy="3074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4CFDA1-B0D0-6616-7F5E-824CA55DC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122" y="1733015"/>
            <a:ext cx="2627226" cy="103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77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729450" y="509164"/>
            <a:ext cx="70101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dirty="0"/>
              <a:t>Basic Client-Server Setup</a:t>
            </a:r>
            <a:endParaRPr sz="2600" dirty="0"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4294967295"/>
          </p:nvPr>
        </p:nvSpPr>
        <p:spPr>
          <a:xfrm>
            <a:off x="729450" y="1452325"/>
            <a:ext cx="7797300" cy="3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</a:pPr>
            <a:r>
              <a:rPr lang="en-US" sz="1400" dirty="0">
                <a:solidFill>
                  <a:schemeClr val="lt1"/>
                </a:solidFill>
              </a:rPr>
              <a:t>Client Code</a:t>
            </a:r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445AEB-F55A-A7E5-C474-B9D4FA13A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55" y="1857828"/>
            <a:ext cx="3261585" cy="2946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6842F0-652B-94A9-F78B-9C3A0EB51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801" y="1857828"/>
            <a:ext cx="4404885" cy="294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20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729450" y="517675"/>
            <a:ext cx="70101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Data Transmission test</a:t>
            </a:r>
            <a:endParaRPr sz="2600"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4294967295"/>
          </p:nvPr>
        </p:nvSpPr>
        <p:spPr>
          <a:xfrm>
            <a:off x="729450" y="1452325"/>
            <a:ext cx="7797300" cy="3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</a:pPr>
            <a:r>
              <a:rPr lang="en-US" sz="1400" b="1" dirty="0">
                <a:solidFill>
                  <a:srgbClr val="00B050"/>
                </a:solidFill>
              </a:rPr>
              <a:t>✅ </a:t>
            </a:r>
            <a:r>
              <a:rPr lang="en-GB" sz="1400" b="1" dirty="0">
                <a:solidFill>
                  <a:srgbClr val="00B050"/>
                </a:solidFill>
              </a:rPr>
              <a:t>Test A </a:t>
            </a:r>
            <a:r>
              <a:rPr lang="en-GB" sz="1400" dirty="0">
                <a:solidFill>
                  <a:srgbClr val="00B050"/>
                </a:solidFill>
              </a:rPr>
              <a:t>: </a:t>
            </a:r>
            <a:r>
              <a:rPr lang="en-GB" sz="1400" dirty="0">
                <a:solidFill>
                  <a:schemeClr val="lt1"/>
                </a:solidFill>
              </a:rPr>
              <a:t>The client transmits a known message and the server displays the received message. </a:t>
            </a:r>
            <a:endParaRPr sz="1400" dirty="0">
              <a:solidFill>
                <a:schemeClr val="lt1"/>
              </a:solidFill>
            </a:endParaRPr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 b="1" dirty="0">
                <a:solidFill>
                  <a:srgbClr val="00B050"/>
                </a:solidFill>
              </a:rPr>
              <a:t>✅ </a:t>
            </a:r>
            <a:r>
              <a:rPr lang="en-GB" sz="1400" b="1" dirty="0">
                <a:solidFill>
                  <a:srgbClr val="00B050"/>
                </a:solidFill>
              </a:rPr>
              <a:t>Test B</a:t>
            </a:r>
            <a:r>
              <a:rPr lang="en-GB" sz="1400" b="1" dirty="0">
                <a:solidFill>
                  <a:schemeClr val="lt1"/>
                </a:solidFill>
              </a:rPr>
              <a:t> </a:t>
            </a:r>
            <a:r>
              <a:rPr lang="en-GB" sz="1400" b="1" dirty="0">
                <a:solidFill>
                  <a:srgbClr val="00B050"/>
                </a:solidFill>
              </a:rPr>
              <a:t>:</a:t>
            </a:r>
            <a:r>
              <a:rPr lang="en-GB" sz="1400" dirty="0">
                <a:solidFill>
                  <a:schemeClr val="lt1"/>
                </a:solidFill>
              </a:rPr>
              <a:t> The client transmits the time (accurate to the nearest second) in a string form and the server displays it. It is planned to increase the accuracy of the time measurement to milliseconds and test for the accurate of transmission</a:t>
            </a:r>
            <a:endParaRPr lang="en-US" sz="1400" dirty="0">
              <a:solidFill>
                <a:schemeClr val="lt1"/>
              </a:solidFill>
            </a:endParaRPr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 b="1" dirty="0">
                <a:solidFill>
                  <a:srgbClr val="00B050"/>
                </a:solidFill>
              </a:rPr>
              <a:t>🔃 </a:t>
            </a:r>
            <a:r>
              <a:rPr lang="en-US" sz="1400" b="1" dirty="0">
                <a:solidFill>
                  <a:schemeClr val="accent4">
                    <a:lumMod val="90000"/>
                  </a:schemeClr>
                </a:solidFill>
              </a:rPr>
              <a:t>Test C :</a:t>
            </a:r>
            <a:r>
              <a:rPr lang="en-US" sz="1400" dirty="0">
                <a:solidFill>
                  <a:schemeClr val="accent4">
                    <a:lumMod val="9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lt1"/>
                </a:solidFill>
              </a:rPr>
              <a:t>Move the client node steadily away from the server and record the distance over which the transmission is accurate</a:t>
            </a:r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 b="1" dirty="0">
                <a:solidFill>
                  <a:srgbClr val="00B050"/>
                </a:solidFill>
              </a:rPr>
              <a:t>🔃 </a:t>
            </a:r>
            <a:r>
              <a:rPr lang="en-US" sz="1400" b="1" dirty="0">
                <a:solidFill>
                  <a:schemeClr val="accent4">
                    <a:lumMod val="90000"/>
                  </a:schemeClr>
                </a:solidFill>
              </a:rPr>
              <a:t>Test D :</a:t>
            </a:r>
            <a:r>
              <a:rPr lang="en-US" sz="1400" dirty="0">
                <a:solidFill>
                  <a:schemeClr val="accent4">
                    <a:lumMod val="90000"/>
                  </a:schemeClr>
                </a:solidFill>
              </a:rPr>
              <a:t> </a:t>
            </a:r>
            <a:r>
              <a:rPr lang="en-GB" sz="1400" dirty="0">
                <a:solidFill>
                  <a:schemeClr val="lt1"/>
                </a:solidFill>
              </a:rPr>
              <a:t>Move the client node in an oscillatory motion and record the accuracy of the transferred data</a:t>
            </a:r>
            <a:endParaRPr sz="1400" dirty="0">
              <a:solidFill>
                <a:schemeClr val="lt1"/>
              </a:solidFill>
            </a:endParaRPr>
          </a:p>
          <a:p>
            <a:pPr marL="139700" lvl="0" indent="0" algn="l" rtl="0">
              <a:spcBef>
                <a:spcPts val="10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</a:pPr>
            <a:r>
              <a:rPr lang="en-US" sz="1400" b="1" dirty="0">
                <a:solidFill>
                  <a:srgbClr val="00B050"/>
                </a:solidFill>
              </a:rPr>
              <a:t>🔃 </a:t>
            </a:r>
            <a:r>
              <a:rPr lang="en-US" sz="1400" b="1" dirty="0">
                <a:solidFill>
                  <a:schemeClr val="accent4">
                    <a:lumMod val="90000"/>
                  </a:schemeClr>
                </a:solidFill>
              </a:rPr>
              <a:t>Test E :</a:t>
            </a:r>
            <a:r>
              <a:rPr lang="en-US" sz="1400" dirty="0">
                <a:solidFill>
                  <a:schemeClr val="accent4">
                    <a:lumMod val="90000"/>
                  </a:schemeClr>
                </a:solidFill>
              </a:rPr>
              <a:t> </a:t>
            </a:r>
            <a:r>
              <a:rPr lang="en-GB" sz="1400" dirty="0">
                <a:solidFill>
                  <a:schemeClr val="lt1"/>
                </a:solidFill>
              </a:rPr>
              <a:t>Move the client node suddenly and record the accuracy of the  subsequent data transmissions.</a:t>
            </a:r>
            <a:endParaRPr sz="1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729450" y="517675"/>
            <a:ext cx="70101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Handling Disturbances in the Environment</a:t>
            </a:r>
            <a:endParaRPr sz="2600"/>
          </a:p>
        </p:txBody>
      </p:sp>
      <p:sp>
        <p:nvSpPr>
          <p:cNvPr id="242" name="Google Shape;242;p27"/>
          <p:cNvSpPr txBox="1">
            <a:spLocks noGrp="1"/>
          </p:cNvSpPr>
          <p:nvPr>
            <p:ph type="body" idx="4294967295"/>
          </p:nvPr>
        </p:nvSpPr>
        <p:spPr>
          <a:xfrm>
            <a:off x="729450" y="1376125"/>
            <a:ext cx="7797300" cy="20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</a:pPr>
            <a:r>
              <a:rPr lang="en-US" sz="1400" b="1" dirty="0">
                <a:solidFill>
                  <a:srgbClr val="00B050"/>
                </a:solidFill>
              </a:rPr>
              <a:t>🔃 </a:t>
            </a:r>
            <a:r>
              <a:rPr lang="en-US" sz="1400" b="1" dirty="0">
                <a:solidFill>
                  <a:schemeClr val="accent4">
                    <a:lumMod val="90000"/>
                  </a:schemeClr>
                </a:solidFill>
              </a:rPr>
              <a:t>Test A:</a:t>
            </a:r>
            <a:r>
              <a:rPr lang="en-US" sz="1400" dirty="0">
                <a:solidFill>
                  <a:schemeClr val="accent4">
                    <a:lumMod val="90000"/>
                  </a:schemeClr>
                </a:solidFill>
              </a:rPr>
              <a:t> </a:t>
            </a:r>
            <a:r>
              <a:rPr lang="en-GB" sz="1400" dirty="0">
                <a:solidFill>
                  <a:schemeClr val="lt1"/>
                </a:solidFill>
              </a:rPr>
              <a:t>Setup multiple Bluetooth devices in a nearby vicinity transmitting signals and check if the data transferred by the sensor to the drone is still accurate 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</a:pPr>
            <a:r>
              <a:rPr lang="en-US" sz="1400" b="1" dirty="0">
                <a:solidFill>
                  <a:srgbClr val="00B050"/>
                </a:solidFill>
              </a:rPr>
              <a:t>🔃 </a:t>
            </a:r>
            <a:r>
              <a:rPr lang="en-US" sz="1400" b="1" dirty="0">
                <a:solidFill>
                  <a:schemeClr val="accent4">
                    <a:lumMod val="90000"/>
                  </a:schemeClr>
                </a:solidFill>
              </a:rPr>
              <a:t>Test B :</a:t>
            </a:r>
            <a:r>
              <a:rPr lang="en-US" sz="1400" dirty="0">
                <a:solidFill>
                  <a:schemeClr val="accent4">
                    <a:lumMod val="90000"/>
                  </a:schemeClr>
                </a:solidFill>
              </a:rPr>
              <a:t> </a:t>
            </a:r>
            <a:r>
              <a:rPr lang="en-GB" sz="1400" dirty="0">
                <a:solidFill>
                  <a:schemeClr val="lt1"/>
                </a:solidFill>
              </a:rPr>
              <a:t>Place a solid object between the 2 nodes and check for accuracy in transmitted data. Vary the physical parameters of the obstacle and check for the accuracy of the transmitted data</a:t>
            </a:r>
            <a:endParaRPr lang="en-US" sz="1400" dirty="0">
              <a:solidFill>
                <a:schemeClr val="lt1"/>
              </a:solidFill>
            </a:endParaRPr>
          </a:p>
          <a:p>
            <a:pPr marL="139700" lvl="0" indent="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</a:pPr>
            <a:r>
              <a:rPr lang="en-US" sz="1400" b="1" dirty="0">
                <a:solidFill>
                  <a:srgbClr val="00B050"/>
                </a:solidFill>
              </a:rPr>
              <a:t>🔃 </a:t>
            </a:r>
            <a:r>
              <a:rPr lang="en-US" sz="1400" b="1" dirty="0">
                <a:solidFill>
                  <a:schemeClr val="accent4">
                    <a:lumMod val="90000"/>
                  </a:schemeClr>
                </a:solidFill>
              </a:rPr>
              <a:t>Test C :</a:t>
            </a:r>
            <a:r>
              <a:rPr lang="en-US" sz="1400" dirty="0">
                <a:solidFill>
                  <a:schemeClr val="accent4">
                    <a:lumMod val="9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lt1"/>
                </a:solidFill>
              </a:rPr>
              <a:t>Place the sensor within a lump of soil and conduct the test again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>
            <a:spLocks noGrp="1"/>
          </p:cNvSpPr>
          <p:nvPr>
            <p:ph type="title"/>
          </p:nvPr>
        </p:nvSpPr>
        <p:spPr>
          <a:xfrm>
            <a:off x="729450" y="517675"/>
            <a:ext cx="70101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Power Usage Test</a:t>
            </a:r>
            <a:endParaRPr sz="2600"/>
          </a:p>
        </p:txBody>
      </p:sp>
      <p:sp>
        <p:nvSpPr>
          <p:cNvPr id="248" name="Google Shape;248;p28"/>
          <p:cNvSpPr txBox="1">
            <a:spLocks noGrp="1"/>
          </p:cNvSpPr>
          <p:nvPr>
            <p:ph type="body" idx="4294967295"/>
          </p:nvPr>
        </p:nvSpPr>
        <p:spPr>
          <a:xfrm>
            <a:off x="729450" y="1376125"/>
            <a:ext cx="7797300" cy="20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 b="1" dirty="0">
                <a:solidFill>
                  <a:srgbClr val="00B050"/>
                </a:solidFill>
              </a:rPr>
              <a:t>🔃 </a:t>
            </a:r>
            <a:r>
              <a:rPr lang="en-US" sz="1400" b="1" dirty="0">
                <a:solidFill>
                  <a:schemeClr val="accent4">
                    <a:lumMod val="90000"/>
                  </a:schemeClr>
                </a:solidFill>
              </a:rPr>
              <a:t>Test A:</a:t>
            </a:r>
            <a:r>
              <a:rPr lang="en-US" sz="1400" dirty="0">
                <a:solidFill>
                  <a:schemeClr val="accent4">
                    <a:lumMod val="90000"/>
                  </a:schemeClr>
                </a:solidFill>
              </a:rPr>
              <a:t> </a:t>
            </a:r>
            <a:r>
              <a:rPr lang="en-GB" sz="1400" dirty="0">
                <a:solidFill>
                  <a:srgbClr val="FFFFFF"/>
                </a:solidFill>
              </a:rPr>
              <a:t>Operate the client and server to transmit data over a specified time period and record the current consumption and determine the power usage both nodes</a:t>
            </a:r>
            <a:endParaRPr sz="1400" dirty="0">
              <a:solidFill>
                <a:srgbClr val="FFFFFF"/>
              </a:solidFill>
            </a:endParaRPr>
          </a:p>
          <a:p>
            <a:pPr marL="139700" lvl="0" indent="0" algn="l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None/>
            </a:pPr>
            <a:r>
              <a:rPr lang="en-US" sz="1400" b="1" dirty="0">
                <a:solidFill>
                  <a:srgbClr val="00B050"/>
                </a:solidFill>
              </a:rPr>
              <a:t>🔃 </a:t>
            </a:r>
            <a:r>
              <a:rPr lang="en-US" sz="1400" b="1" dirty="0">
                <a:solidFill>
                  <a:schemeClr val="accent4">
                    <a:lumMod val="90000"/>
                  </a:schemeClr>
                </a:solidFill>
              </a:rPr>
              <a:t>Test B:</a:t>
            </a:r>
            <a:r>
              <a:rPr lang="en-US" sz="1400" dirty="0">
                <a:solidFill>
                  <a:schemeClr val="accent4">
                    <a:lumMod val="90000"/>
                  </a:schemeClr>
                </a:solidFill>
              </a:rPr>
              <a:t> </a:t>
            </a:r>
            <a:r>
              <a:rPr lang="en-GB" sz="1400" dirty="0">
                <a:solidFill>
                  <a:srgbClr val="FFFFFF"/>
                </a:solidFill>
              </a:rPr>
              <a:t>Operate the server in intermittent sleep modes and repeat the above step</a:t>
            </a:r>
            <a:endParaRPr sz="1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>
            <a:spLocks noGrp="1"/>
          </p:cNvSpPr>
          <p:nvPr>
            <p:ph type="title"/>
          </p:nvPr>
        </p:nvSpPr>
        <p:spPr>
          <a:xfrm>
            <a:off x="794700" y="551175"/>
            <a:ext cx="7554600" cy="5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body" idx="1"/>
          </p:nvPr>
        </p:nvSpPr>
        <p:spPr>
          <a:xfrm>
            <a:off x="794700" y="1354475"/>
            <a:ext cx="7638000" cy="33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A Summary of Bluetooth Low Energy John Harris, Logan Small, Matt Hopkins, Nathaniel de Lautour Defence Technology Agency (DTA), New Zealand Defence Force (NZDF), April 2020.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An efficient networking solution for extending and controlling wireless sensor networks using low-energy technologies Mostafa Ibrahim Labib1 , Mohamed ElGazzar2 , Atef Ghalwash1 and Sarah Nabil AbdulKader1,3 1 Computer Science, Faculty of Computers and Artificial Intelligence, Helwan University, Cairo, Egypt 2Vodafone Company, Cairo, Egypt 3 Computer Science, Faculty of Computer Studies, Arab Open University, Cairo, Egypt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000000"/>
                </a:solidFill>
              </a:rPr>
              <a:t>Thank you.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727650" y="5915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Requirements</a:t>
            </a:r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body" idx="1"/>
          </p:nvPr>
        </p:nvSpPr>
        <p:spPr>
          <a:xfrm>
            <a:off x="2220808" y="1932817"/>
            <a:ext cx="2177143" cy="813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 dirty="0"/>
              <a:t>Point-to-point communication</a:t>
            </a:r>
            <a:endParaRPr sz="1800" dirty="0"/>
          </a:p>
        </p:txBody>
      </p:sp>
      <p:sp>
        <p:nvSpPr>
          <p:cNvPr id="186" name="Google Shape;186;p19"/>
          <p:cNvSpPr txBox="1">
            <a:spLocks noGrp="1"/>
          </p:cNvSpPr>
          <p:nvPr>
            <p:ph type="body" idx="1"/>
          </p:nvPr>
        </p:nvSpPr>
        <p:spPr>
          <a:xfrm>
            <a:off x="2256976" y="3355625"/>
            <a:ext cx="1974180" cy="882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 dirty="0"/>
              <a:t>Low power protocol</a:t>
            </a:r>
          </a:p>
        </p:txBody>
      </p:sp>
      <p:sp>
        <p:nvSpPr>
          <p:cNvPr id="190" name="Google Shape;190;p19"/>
          <p:cNvSpPr txBox="1">
            <a:spLocks noGrp="1"/>
          </p:cNvSpPr>
          <p:nvPr>
            <p:ph type="body" idx="1"/>
          </p:nvPr>
        </p:nvSpPr>
        <p:spPr>
          <a:xfrm>
            <a:off x="6006695" y="1876730"/>
            <a:ext cx="2519789" cy="7913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 dirty="0"/>
              <a:t>Reliable and Error Checking protocol</a:t>
            </a:r>
            <a:endParaRPr sz="1800" b="1" dirty="0"/>
          </a:p>
        </p:txBody>
      </p:sp>
      <p:pic>
        <p:nvPicPr>
          <p:cNvPr id="3" name="Picture 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DF47CB68-E2EC-DEBA-B993-3A245F790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71" y="1865580"/>
            <a:ext cx="813656" cy="813656"/>
          </a:xfrm>
          <a:prstGeom prst="rect">
            <a:avLst/>
          </a:prstGeom>
        </p:spPr>
      </p:pic>
      <p:pic>
        <p:nvPicPr>
          <p:cNvPr id="5" name="Picture 4" descr="A battery with a lightning bolt&#10;&#10;Description automatically generated with low confidence">
            <a:extLst>
              <a:ext uri="{FF2B5EF4-FFF2-40B4-BE49-F238E27FC236}">
                <a16:creationId xmlns:a16="http://schemas.microsoft.com/office/drawing/2014/main" id="{F040708B-E814-2A71-F35F-E03A851BB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70" y="3287729"/>
            <a:ext cx="882601" cy="882601"/>
          </a:xfrm>
          <a:prstGeom prst="rect">
            <a:avLst/>
          </a:prstGeom>
        </p:spPr>
      </p:pic>
      <p:pic>
        <p:nvPicPr>
          <p:cNvPr id="9" name="Picture 8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869F8467-7076-7952-0F8D-65CD6B02D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366" y="1724492"/>
            <a:ext cx="1095829" cy="1095829"/>
          </a:xfrm>
          <a:prstGeom prst="rect">
            <a:avLst/>
          </a:prstGeom>
        </p:spPr>
      </p:pic>
      <p:pic>
        <p:nvPicPr>
          <p:cNvPr id="17" name="Picture 16" descr="A yellow dollar sign with green leaves&#10;&#10;Description automatically generated with low confidence">
            <a:extLst>
              <a:ext uri="{FF2B5EF4-FFF2-40B4-BE49-F238E27FC236}">
                <a16:creationId xmlns:a16="http://schemas.microsoft.com/office/drawing/2014/main" id="{DDA0FFE1-0480-E2EB-7809-A0894CAD4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061" y="3287729"/>
            <a:ext cx="882601" cy="882601"/>
          </a:xfrm>
          <a:prstGeom prst="rect">
            <a:avLst/>
          </a:prstGeom>
        </p:spPr>
      </p:pic>
      <p:sp>
        <p:nvSpPr>
          <p:cNvPr id="18" name="Google Shape;190;p19">
            <a:extLst>
              <a:ext uri="{FF2B5EF4-FFF2-40B4-BE49-F238E27FC236}">
                <a16:creationId xmlns:a16="http://schemas.microsoft.com/office/drawing/2014/main" id="{E6582EF4-E02F-E149-3B07-526839CF5F8F}"/>
              </a:ext>
            </a:extLst>
          </p:cNvPr>
          <p:cNvSpPr txBox="1">
            <a:spLocks/>
          </p:cNvSpPr>
          <p:nvPr/>
        </p:nvSpPr>
        <p:spPr>
          <a:xfrm>
            <a:off x="6006695" y="3333353"/>
            <a:ext cx="2519789" cy="79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en-US" sz="1800" b="1" dirty="0"/>
              <a:t>Economic and Easy Implementation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7650" y="572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Bluetooth Low Energy (BLE)</a:t>
            </a: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body" idx="1"/>
          </p:nvPr>
        </p:nvSpPr>
        <p:spPr>
          <a:xfrm>
            <a:off x="727650" y="139072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Transfer data at </a:t>
            </a:r>
            <a:r>
              <a:rPr lang="en-GB" sz="1400" b="1" dirty="0"/>
              <a:t>comparatively high data rate (24 Mbit/s)</a:t>
            </a:r>
            <a:r>
              <a:rPr lang="en-GB" sz="1400" dirty="0"/>
              <a:t> over </a:t>
            </a:r>
            <a:r>
              <a:rPr lang="en-GB" sz="1400" b="1" dirty="0"/>
              <a:t>short distances (10 m - 100 m)</a:t>
            </a:r>
            <a:endParaRPr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dirty="0"/>
              <a:t>Low power consumption and ideal for point-to-point data transmission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dirty="0"/>
              <a:t>Bluetooth modules are low cost and are readily available in the market. Many development boards such ESP32 boards contains a Bluetooth modules enabling for a seamless testing process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dirty="0"/>
              <a:t>Error detection and acknowledgement-based communication protocol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 b="1" dirty="0"/>
              <a:t> </a:t>
            </a:r>
            <a:endParaRPr sz="11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752775" y="366075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Comparison of existing technologies</a:t>
            </a:r>
            <a:endParaRPr sz="2400"/>
          </a:p>
        </p:txBody>
      </p: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7649" y="1201175"/>
            <a:ext cx="4538575" cy="363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F4EB84-DB66-ACE3-0EA2-D52C864A7B31}"/>
              </a:ext>
            </a:extLst>
          </p:cNvPr>
          <p:cNvSpPr/>
          <p:nvPr/>
        </p:nvSpPr>
        <p:spPr>
          <a:xfrm>
            <a:off x="3127829" y="1785257"/>
            <a:ext cx="776514" cy="291737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7650" y="572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BLE Specification highlighted</a:t>
            </a:r>
            <a:endParaRPr dirty="0"/>
          </a:p>
        </p:txBody>
      </p:sp>
      <p:sp>
        <p:nvSpPr>
          <p:cNvPr id="196" name="Google Shape;196;p20"/>
          <p:cNvSpPr txBox="1">
            <a:spLocks noGrp="1"/>
          </p:cNvSpPr>
          <p:nvPr>
            <p:ph type="body" idx="1"/>
          </p:nvPr>
        </p:nvSpPr>
        <p:spPr>
          <a:xfrm>
            <a:off x="727650" y="1390724"/>
            <a:ext cx="7688700" cy="3297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595959"/>
                </a:solidFill>
              </a:rPr>
              <a:t>Network</a:t>
            </a:r>
            <a:r>
              <a:rPr lang="en-US" sz="1400" dirty="0"/>
              <a:t> Type:</a:t>
            </a:r>
            <a:r>
              <a:rPr lang="en-US" sz="1400" dirty="0">
                <a:solidFill>
                  <a:srgbClr val="9ADC70"/>
                </a:solidFill>
              </a:rPr>
              <a:t> </a:t>
            </a:r>
            <a:r>
              <a:rPr lang="en-US" sz="1400" b="1" dirty="0">
                <a:solidFill>
                  <a:srgbClr val="02BC7D"/>
                </a:solidFill>
              </a:rPr>
              <a:t>Point-to-Point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Maximum connected devices: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7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595959"/>
                </a:solidFill>
              </a:rPr>
              <a:t>Distance: </a:t>
            </a:r>
            <a:r>
              <a:rPr lang="en-US" sz="1400" b="1" dirty="0">
                <a:solidFill>
                  <a:srgbClr val="02BF7F"/>
                </a:solidFill>
              </a:rPr>
              <a:t>10m to 100m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595959"/>
                </a:solidFill>
              </a:rPr>
              <a:t>Spread spectrum: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AFH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1400" dirty="0">
                <a:solidFill>
                  <a:srgbClr val="595959"/>
                </a:solidFill>
              </a:rPr>
              <a:t>Modulation: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GFSK</a:t>
            </a:r>
            <a:br>
              <a:rPr lang="en-US" sz="1400" b="1" dirty="0">
                <a:solidFill>
                  <a:srgbClr val="00B050"/>
                </a:solidFill>
              </a:rPr>
            </a:br>
            <a:r>
              <a:rPr lang="en-US" sz="1400" dirty="0">
                <a:solidFill>
                  <a:srgbClr val="595959"/>
                </a:solidFill>
              </a:rPr>
              <a:t>Power Consumption: </a:t>
            </a:r>
            <a:r>
              <a:rPr lang="en-US" sz="1400" b="1" dirty="0">
                <a:solidFill>
                  <a:srgbClr val="02BC7D"/>
                </a:solidFill>
              </a:rPr>
              <a:t>Low</a:t>
            </a:r>
          </a:p>
          <a:p>
            <a:pPr marL="0" indent="0">
              <a:lnSpc>
                <a:spcPct val="200000"/>
              </a:lnSpc>
              <a:buNone/>
            </a:pPr>
            <a:endParaRPr lang="en-US" sz="1400" b="1" dirty="0">
              <a:solidFill>
                <a:srgbClr val="00B050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B05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 b="1" dirty="0"/>
              <a:t> </a:t>
            </a:r>
            <a:endParaRPr sz="1100" b="1" dirty="0"/>
          </a:p>
        </p:txBody>
      </p:sp>
      <p:pic>
        <p:nvPicPr>
          <p:cNvPr id="5" name="Picture 4" descr="A green tick in a circle&#10;&#10;Description automatically generated with medium confidence">
            <a:extLst>
              <a:ext uri="{FF2B5EF4-FFF2-40B4-BE49-F238E27FC236}">
                <a16:creationId xmlns:a16="http://schemas.microsoft.com/office/drawing/2014/main" id="{9A88771D-9C89-FE3A-0B66-94BF2FCA2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34" y="1550382"/>
            <a:ext cx="358246" cy="358246"/>
          </a:xfrm>
          <a:prstGeom prst="rect">
            <a:avLst/>
          </a:prstGeom>
        </p:spPr>
      </p:pic>
      <p:pic>
        <p:nvPicPr>
          <p:cNvPr id="7" name="Picture 6" descr="A green tick in a circle&#10;&#10;Description automatically generated with medium confidence">
            <a:extLst>
              <a:ext uri="{FF2B5EF4-FFF2-40B4-BE49-F238E27FC236}">
                <a16:creationId xmlns:a16="http://schemas.microsoft.com/office/drawing/2014/main" id="{B355832B-BB8D-BF6B-3A70-0803829E1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233" y="2388445"/>
            <a:ext cx="358246" cy="358246"/>
          </a:xfrm>
          <a:prstGeom prst="rect">
            <a:avLst/>
          </a:prstGeom>
        </p:spPr>
      </p:pic>
      <p:pic>
        <p:nvPicPr>
          <p:cNvPr id="9" name="Picture 8" descr="A green tick in a circle&#10;&#10;Description automatically generated with medium confidence">
            <a:extLst>
              <a:ext uri="{FF2B5EF4-FFF2-40B4-BE49-F238E27FC236}">
                <a16:creationId xmlns:a16="http://schemas.microsoft.com/office/drawing/2014/main" id="{FE3B0E22-6211-DCCD-F7E3-0B20BB3A9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988" y="3687474"/>
            <a:ext cx="358246" cy="35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80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7650" y="572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AFH – Adaptive Frequency Hoping</a:t>
            </a:r>
            <a:endParaRPr dirty="0"/>
          </a:p>
        </p:txBody>
      </p:sp>
      <p:sp>
        <p:nvSpPr>
          <p:cNvPr id="196" name="Google Shape;196;p20"/>
          <p:cNvSpPr txBox="1">
            <a:spLocks noGrp="1"/>
          </p:cNvSpPr>
          <p:nvPr>
            <p:ph type="body" idx="1"/>
          </p:nvPr>
        </p:nvSpPr>
        <p:spPr>
          <a:xfrm>
            <a:off x="727650" y="1390724"/>
            <a:ext cx="7688700" cy="3297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595959"/>
                </a:solidFill>
              </a:rPr>
              <a:t>Frequency Hopping Spread Spectrum (FHSS):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595959"/>
                </a:solidFill>
              </a:rPr>
              <a:t>	</a:t>
            </a:r>
            <a:r>
              <a:rPr lang="en-US" sz="1100" b="1" dirty="0">
                <a:solidFill>
                  <a:srgbClr val="595959"/>
                </a:solidFill>
              </a:rPr>
              <a:t>Frequency Hopping Pattern</a:t>
            </a:r>
            <a:r>
              <a:rPr lang="en-US" sz="1100" dirty="0">
                <a:solidFill>
                  <a:srgbClr val="595959"/>
                </a:solidFill>
              </a:rPr>
              <a:t>: </a:t>
            </a:r>
            <a:r>
              <a:rPr lang="en-US" sz="1100" i="1" dirty="0">
                <a:solidFill>
                  <a:srgbClr val="595959"/>
                </a:solidFill>
              </a:rPr>
              <a:t>Both transmitter and receiver agree on hopping pattern</a:t>
            </a:r>
            <a:endParaRPr lang="en-US" sz="1100"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595959"/>
                </a:solidFill>
              </a:rPr>
              <a:t>	</a:t>
            </a:r>
            <a:r>
              <a:rPr lang="en-US" sz="1100" b="1" dirty="0">
                <a:solidFill>
                  <a:srgbClr val="595959"/>
                </a:solidFill>
              </a:rPr>
              <a:t>Transmission</a:t>
            </a:r>
            <a:r>
              <a:rPr lang="en-US" sz="1100" dirty="0">
                <a:solidFill>
                  <a:srgbClr val="595959"/>
                </a:solidFill>
              </a:rPr>
              <a:t>: </a:t>
            </a:r>
            <a:r>
              <a:rPr lang="en-US" sz="1100" i="1" dirty="0">
                <a:solidFill>
                  <a:srgbClr val="595959"/>
                </a:solidFill>
              </a:rPr>
              <a:t>Each packet is transmitted over a specific frequency channel in a time slot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595959"/>
                </a:solidFill>
              </a:rPr>
              <a:t>	</a:t>
            </a:r>
            <a:r>
              <a:rPr lang="en-US" sz="1100" b="1" dirty="0">
                <a:solidFill>
                  <a:srgbClr val="595959"/>
                </a:solidFill>
              </a:rPr>
              <a:t>Synchronization</a:t>
            </a:r>
            <a:r>
              <a:rPr lang="en-US" sz="1100" dirty="0">
                <a:solidFill>
                  <a:srgbClr val="595959"/>
                </a:solidFill>
              </a:rPr>
              <a:t>: </a:t>
            </a:r>
            <a:r>
              <a:rPr lang="en-US" sz="1100" i="1" dirty="0">
                <a:solidFill>
                  <a:srgbClr val="595959"/>
                </a:solidFill>
              </a:rPr>
              <a:t>The receiver must synchronize its hopping pattern with the transmitter</a:t>
            </a:r>
            <a:endParaRPr sz="1050" i="1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1" dirty="0"/>
              <a:t>AFH</a:t>
            </a:r>
            <a:r>
              <a:rPr lang="en-US" sz="1100" dirty="0"/>
              <a:t> is an extension to </a:t>
            </a:r>
            <a:r>
              <a:rPr lang="en-US" sz="1100" b="1" dirty="0"/>
              <a:t>FHSS</a:t>
            </a:r>
            <a:r>
              <a:rPr lang="en-US" sz="1100" dirty="0"/>
              <a:t> and it enhances the performance of FHSS by dynamically selecting frequency channels based on their quality of transmission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100" b="1" dirty="0"/>
              <a:t>	Channel Assessment: </a:t>
            </a:r>
            <a:r>
              <a:rPr lang="en-US" sz="1100" i="1" dirty="0"/>
              <a:t>network continuously monitor the quality of transmission on different frequency channels</a:t>
            </a:r>
          </a:p>
          <a:p>
            <a:pPr marL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lang="en-US" sz="1100" b="1" dirty="0"/>
          </a:p>
          <a:p>
            <a:pPr marL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100" b="1" dirty="0"/>
              <a:t>	Channel Selection: </a:t>
            </a:r>
            <a:r>
              <a:rPr lang="en-US" sz="1100" i="1" dirty="0"/>
              <a:t>each device maintains a list of good and bad channels</a:t>
            </a:r>
          </a:p>
          <a:p>
            <a:pPr marL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lang="en-US" sz="1100" b="1" dirty="0"/>
          </a:p>
          <a:p>
            <a:pPr marL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100" b="1" dirty="0"/>
              <a:t>	Hopping Pattern Update: </a:t>
            </a:r>
            <a:r>
              <a:rPr lang="en-US" sz="1100" i="1" dirty="0"/>
              <a:t>devices periodically exchange information about their channel lists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 b="1" dirty="0"/>
              <a:t> </a:t>
            </a:r>
            <a:endParaRPr sz="1100" b="1" dirty="0"/>
          </a:p>
        </p:txBody>
      </p:sp>
    </p:spTree>
    <p:extLst>
      <p:ext uri="{BB962C8B-B14F-4D97-AF65-F5344CB8AC3E}">
        <p14:creationId xmlns:p14="http://schemas.microsoft.com/office/powerpoint/2010/main" val="162814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56A3-1D3B-AF2C-E49E-C72A0EAB8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00193"/>
            <a:ext cx="7688700" cy="535200"/>
          </a:xfrm>
        </p:spPr>
        <p:txBody>
          <a:bodyPr/>
          <a:lstStyle/>
          <a:p>
            <a:r>
              <a:rPr lang="en-GB" dirty="0"/>
              <a:t>GFSK – Gaussian Frequency Shift Keying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111D8-0F7B-53F0-86AA-F9CED3422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441200"/>
            <a:ext cx="7688700" cy="3384800"/>
          </a:xfrm>
        </p:spPr>
        <p:txBody>
          <a:bodyPr/>
          <a:lstStyle/>
          <a:p>
            <a:pPr marL="146050" indent="0">
              <a:buNone/>
            </a:pPr>
            <a:r>
              <a:rPr lang="en-US" b="1" dirty="0"/>
              <a:t>FSK (Frequency Shift Keying): </a:t>
            </a:r>
            <a:r>
              <a:rPr lang="en-US" i="1" dirty="0"/>
              <a:t>modulation scheme used in digital communication systems to transmit binary data over a carrier wave. In FSK modulation, different frequencies are used to represent different binary symbols (typically 0 and 1)</a:t>
            </a:r>
          </a:p>
          <a:p>
            <a:pPr marL="146050" indent="0">
              <a:buNone/>
            </a:pPr>
            <a:r>
              <a:rPr lang="en-US" i="1" dirty="0"/>
              <a:t>	</a:t>
            </a:r>
            <a:r>
              <a:rPr lang="en-US" dirty="0"/>
              <a:t>Simple Implementation</a:t>
            </a:r>
          </a:p>
          <a:p>
            <a:pPr marL="146050" indent="0">
              <a:buNone/>
            </a:pPr>
            <a:r>
              <a:rPr lang="en-US" dirty="0"/>
              <a:t>	Robustness to Noise</a:t>
            </a:r>
          </a:p>
          <a:p>
            <a:pPr marL="146050" indent="0">
              <a:buNone/>
            </a:pPr>
            <a:r>
              <a:rPr lang="en-US" dirty="0"/>
              <a:t>	Spectral Efficiency</a:t>
            </a:r>
          </a:p>
          <a:p>
            <a:pPr marL="146050" indent="0">
              <a:buNone/>
            </a:pPr>
            <a:r>
              <a:rPr lang="en-US" dirty="0"/>
              <a:t>	Compatibility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b="1" dirty="0"/>
              <a:t>GFSK </a:t>
            </a:r>
            <a:r>
              <a:rPr lang="en-US" dirty="0"/>
              <a:t>employs a </a:t>
            </a:r>
            <a:r>
              <a:rPr lang="en-US" b="1" dirty="0"/>
              <a:t>Gaussian filter </a:t>
            </a:r>
            <a:r>
              <a:rPr lang="en-US" dirty="0"/>
              <a:t>to shape the frequency transitions between the "0" and "1" frequencies. The Gaussian </a:t>
            </a:r>
            <a:r>
              <a:rPr lang="en-US" b="1" dirty="0"/>
              <a:t>filter smooths the abrupt transitions, reducing the interference </a:t>
            </a:r>
            <a:r>
              <a:rPr lang="en-US" dirty="0"/>
              <a:t>generated by rapid frequency changes</a:t>
            </a:r>
          </a:p>
          <a:p>
            <a:pPr marL="146050" indent="0">
              <a:buNone/>
            </a:pPr>
            <a:r>
              <a:rPr lang="en-US" dirty="0"/>
              <a:t>	</a:t>
            </a:r>
          </a:p>
          <a:p>
            <a:pPr marL="14605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63290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752775" y="366075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BLE Packet Structure</a:t>
            </a:r>
            <a:endParaRPr sz="2400"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75" y="1510513"/>
            <a:ext cx="4095082" cy="17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600" y="1510525"/>
            <a:ext cx="3991350" cy="3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775" y="3318825"/>
            <a:ext cx="4095075" cy="16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>
            <a:spLocks noGrp="1"/>
          </p:cNvSpPr>
          <p:nvPr>
            <p:ph type="title"/>
          </p:nvPr>
        </p:nvSpPr>
        <p:spPr>
          <a:xfrm>
            <a:off x="727800" y="621253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bg1"/>
                </a:solidFill>
              </a:rPr>
              <a:t>BLE Point-to-Point Connection State Diagram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506" y="1227064"/>
            <a:ext cx="3898987" cy="36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944</Words>
  <Application>Microsoft Office PowerPoint</Application>
  <PresentationFormat>On-screen Show (16:9)</PresentationFormat>
  <Paragraphs>93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Raleway</vt:lpstr>
      <vt:lpstr>Arial</vt:lpstr>
      <vt:lpstr>Lato</vt:lpstr>
      <vt:lpstr>Streamline</vt:lpstr>
      <vt:lpstr>Drone - Soil Sensor Communication Using BLE</vt:lpstr>
      <vt:lpstr>Requirements</vt:lpstr>
      <vt:lpstr>Bluetooth Low Energy (BLE)</vt:lpstr>
      <vt:lpstr>Comparison of existing technologies</vt:lpstr>
      <vt:lpstr>BLE Specification highlighted</vt:lpstr>
      <vt:lpstr>AFH – Adaptive Frequency Hoping</vt:lpstr>
      <vt:lpstr>GFSK – Gaussian Frequency Shift Keying</vt:lpstr>
      <vt:lpstr>BLE Packet Structure</vt:lpstr>
      <vt:lpstr>BLE Point-to-Point Connection State Diagram</vt:lpstr>
      <vt:lpstr>Setting up a test network</vt:lpstr>
      <vt:lpstr>Basic Setup</vt:lpstr>
      <vt:lpstr>Basic Client-Server Setup</vt:lpstr>
      <vt:lpstr>Basic Client-Server Setup</vt:lpstr>
      <vt:lpstr>Data Transmission test</vt:lpstr>
      <vt:lpstr>Handling Disturbances in the Environment</vt:lpstr>
      <vt:lpstr>Power Usage Test</vt:lpstr>
      <vt:lpstr>References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 - Soil Sensor Communication Using BLE</dc:title>
  <cp:lastModifiedBy>Chathura Gunasekara</cp:lastModifiedBy>
  <cp:revision>4</cp:revision>
  <dcterms:modified xsi:type="dcterms:W3CDTF">2023-06-11T04:37:42Z</dcterms:modified>
</cp:coreProperties>
</file>